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Placeholder Tanggal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Placeholder Foot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Placeholder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laceholder Tanggal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Placeholder Foot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Placeholder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Tanggal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Placeholder Foot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Placeholder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altLang="en-US" dirty="0"/>
              <a:t>Bab 7</a:t>
            </a:r>
            <a:endParaRPr lang="id-ID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altLang="en-US"/>
              <a:t>studi kasus</a:t>
            </a:r>
            <a:endParaRPr lang="id-ID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29410" name="Grup 529409"/>
          <p:cNvGrpSpPr/>
          <p:nvPr/>
        </p:nvGrpSpPr>
        <p:grpSpPr>
          <a:xfrm>
            <a:off x="2387600" y="1665288"/>
            <a:ext cx="6810375" cy="4643437"/>
            <a:chOff x="884" y="1094"/>
            <a:chExt cx="4290" cy="2903"/>
          </a:xfrm>
        </p:grpSpPr>
        <p:sp>
          <p:nvSpPr>
            <p:cNvPr id="529411" name="Kotak Teks 529410"/>
            <p:cNvSpPr txBox="1"/>
            <p:nvPr/>
          </p:nvSpPr>
          <p:spPr>
            <a:xfrm>
              <a:off x="893" y="2064"/>
              <a:ext cx="1005" cy="596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pPr algn="ctr"/>
              <a:r>
                <a:rPr sz="1600">
                  <a:latin typeface="Arial" panose="020B0604020202020204" pitchFamily="34" charset="0"/>
                </a:rPr>
                <a:t>FAKULTAS</a:t>
              </a:r>
              <a:endParaRPr sz="1600">
                <a:latin typeface="Arial" panose="020B0604020202020204" pitchFamily="34" charset="0"/>
              </a:endParaRPr>
            </a:p>
            <a:p>
              <a:r>
                <a:rPr sz="1600" err="1">
                  <a:latin typeface="Arial" panose="020B0604020202020204" pitchFamily="34" charset="0"/>
                </a:rPr>
                <a:t>Kode_F</a:t>
              </a:r>
              <a:endParaRPr sz="1600">
                <a:latin typeface="Arial" panose="020B0604020202020204" pitchFamily="34" charset="0"/>
              </a:endParaRPr>
            </a:p>
            <a:p>
              <a:r>
                <a:rPr sz="1600" err="1">
                  <a:latin typeface="Arial" panose="020B0604020202020204" pitchFamily="34" charset="0"/>
                </a:rPr>
                <a:t>Nm_Fakultas</a:t>
              </a:r>
              <a:endParaRPr sz="1600">
                <a:latin typeface="Arial" panose="020B0604020202020204" pitchFamily="34" charset="0"/>
              </a:endParaRPr>
            </a:p>
            <a:p>
              <a:pPr algn="ctr"/>
              <a:endParaRPr sz="1600">
                <a:latin typeface="MS Mincho" pitchFamily="49" charset="-128"/>
              </a:endParaRPr>
            </a:p>
            <a:p>
              <a:endParaRPr>
                <a:latin typeface="Arial" panose="020B0604020202020204" pitchFamily="34" charset="0"/>
              </a:endParaRPr>
            </a:p>
          </p:txBody>
        </p:sp>
        <p:sp>
          <p:nvSpPr>
            <p:cNvPr id="529412" name="Konektor Garis Lurus 529411"/>
            <p:cNvSpPr/>
            <p:nvPr/>
          </p:nvSpPr>
          <p:spPr>
            <a:xfrm>
              <a:off x="884" y="2254"/>
              <a:ext cx="1005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13" name="Kotak Teks 529412"/>
            <p:cNvSpPr txBox="1"/>
            <p:nvPr/>
          </p:nvSpPr>
          <p:spPr>
            <a:xfrm>
              <a:off x="2652" y="1094"/>
              <a:ext cx="1005" cy="820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pPr algn="ctr"/>
              <a:r>
                <a:rPr sz="1600">
                  <a:latin typeface="Arial" panose="020B0604020202020204" pitchFamily="34" charset="0"/>
                </a:rPr>
                <a:t>MATAKULIAH</a:t>
              </a:r>
              <a:endParaRPr sz="1600">
                <a:latin typeface="Arial" panose="020B0604020202020204" pitchFamily="34" charset="0"/>
              </a:endParaRPr>
            </a:p>
            <a:p>
              <a:r>
                <a:rPr sz="1400" err="1">
                  <a:latin typeface="Arial" panose="020B0604020202020204" pitchFamily="34" charset="0"/>
                </a:rPr>
                <a:t>Kode_mtk</a:t>
              </a:r>
              <a:endParaRPr sz="1400">
                <a:latin typeface="Arial" panose="020B0604020202020204" pitchFamily="34" charset="0"/>
              </a:endParaRPr>
            </a:p>
            <a:p>
              <a:r>
                <a:rPr sz="1400" err="1">
                  <a:latin typeface="Arial" panose="020B0604020202020204" pitchFamily="34" charset="0"/>
                </a:rPr>
                <a:t>Nama_Mtk</a:t>
              </a:r>
              <a:endParaRPr sz="1400">
                <a:latin typeface="Arial" panose="020B0604020202020204" pitchFamily="34" charset="0"/>
              </a:endParaRPr>
            </a:p>
            <a:p>
              <a:r>
                <a:rPr sz="1400" err="1">
                  <a:latin typeface="Arial" panose="020B0604020202020204" pitchFamily="34" charset="0"/>
                </a:rPr>
                <a:t>Sks</a:t>
              </a:r>
              <a:r>
                <a:rPr sz="1400">
                  <a:latin typeface="Arial" panose="020B0604020202020204" pitchFamily="34" charset="0"/>
                </a:rPr>
                <a:t> </a:t>
              </a:r>
              <a:endParaRPr sz="1400">
                <a:latin typeface="Arial" panose="020B0604020202020204" pitchFamily="34" charset="0"/>
              </a:endParaRPr>
            </a:p>
            <a:p>
              <a:r>
                <a:rPr sz="1400" err="1">
                  <a:latin typeface="Arial" panose="020B0604020202020204" pitchFamily="34" charset="0"/>
                </a:rPr>
                <a:t>Kode_f</a:t>
              </a:r>
              <a:endParaRPr sz="1400">
                <a:latin typeface="Arial" panose="020B0604020202020204" pitchFamily="34" charset="0"/>
              </a:endParaRPr>
            </a:p>
            <a:p>
              <a:endParaRPr>
                <a:latin typeface="Arial" panose="020B0604020202020204" pitchFamily="34" charset="0"/>
              </a:endParaRPr>
            </a:p>
          </p:txBody>
        </p:sp>
        <p:sp>
          <p:nvSpPr>
            <p:cNvPr id="529414" name="Konektor Garis Lurus 529413"/>
            <p:cNvSpPr/>
            <p:nvPr/>
          </p:nvSpPr>
          <p:spPr>
            <a:xfrm>
              <a:off x="2652" y="1287"/>
              <a:ext cx="1005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15" name="Kotak Teks 529414"/>
            <p:cNvSpPr txBox="1"/>
            <p:nvPr/>
          </p:nvSpPr>
          <p:spPr>
            <a:xfrm>
              <a:off x="2614" y="3254"/>
              <a:ext cx="1005" cy="743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pPr algn="ctr"/>
              <a:r>
                <a:rPr sz="1400">
                  <a:latin typeface="Arial" panose="020B0604020202020204" pitchFamily="34" charset="0"/>
                </a:rPr>
                <a:t>MAHASISWA</a:t>
              </a:r>
              <a:endParaRPr sz="1400">
                <a:latin typeface="Arial" panose="020B0604020202020204" pitchFamily="34" charset="0"/>
              </a:endParaRPr>
            </a:p>
            <a:p>
              <a:r>
                <a:rPr sz="1600" err="1">
                  <a:latin typeface="Arial" panose="020B0604020202020204" pitchFamily="34" charset="0"/>
                </a:rPr>
                <a:t>Nobp</a:t>
              </a:r>
              <a:endParaRPr sz="1600">
                <a:latin typeface="Arial" panose="020B0604020202020204" pitchFamily="34" charset="0"/>
              </a:endParaRPr>
            </a:p>
            <a:p>
              <a:r>
                <a:rPr sz="1600" err="1">
                  <a:latin typeface="Arial" panose="020B0604020202020204" pitchFamily="34" charset="0"/>
                </a:rPr>
                <a:t>Nama</a:t>
              </a:r>
              <a:endParaRPr sz="1600">
                <a:latin typeface="Arial" panose="020B0604020202020204" pitchFamily="34" charset="0"/>
              </a:endParaRPr>
            </a:p>
            <a:p>
              <a:r>
                <a:rPr sz="1600" err="1">
                  <a:latin typeface="Arial" panose="020B0604020202020204" pitchFamily="34" charset="0"/>
                </a:rPr>
                <a:t>Kode_f</a:t>
              </a:r>
              <a:endParaRPr sz="1600">
                <a:latin typeface="Arial" panose="020B0604020202020204" pitchFamily="34" charset="0"/>
              </a:endParaRPr>
            </a:p>
            <a:p>
              <a:endParaRPr>
                <a:latin typeface="Arial" panose="020B0604020202020204" pitchFamily="34" charset="0"/>
              </a:endParaRPr>
            </a:p>
          </p:txBody>
        </p:sp>
        <p:sp>
          <p:nvSpPr>
            <p:cNvPr id="529416" name="Konektor Garis Lurus 529415"/>
            <p:cNvSpPr/>
            <p:nvPr/>
          </p:nvSpPr>
          <p:spPr>
            <a:xfrm>
              <a:off x="2614" y="3436"/>
              <a:ext cx="1005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17" name="Kotak Teks 529416"/>
            <p:cNvSpPr txBox="1"/>
            <p:nvPr/>
          </p:nvSpPr>
          <p:spPr>
            <a:xfrm>
              <a:off x="4169" y="1989"/>
              <a:ext cx="1005" cy="895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pPr algn="ctr"/>
              <a:r>
                <a:rPr sz="1600">
                  <a:latin typeface="Arial" panose="020B0604020202020204" pitchFamily="34" charset="0"/>
                </a:rPr>
                <a:t>NILAI</a:t>
              </a:r>
              <a:endParaRPr sz="1600">
                <a:latin typeface="Arial" panose="020B0604020202020204" pitchFamily="34" charset="0"/>
              </a:endParaRPr>
            </a:p>
            <a:p>
              <a:r>
                <a:rPr sz="1600">
                  <a:latin typeface="Arial" panose="020B0604020202020204" pitchFamily="34" charset="0"/>
                </a:rPr>
                <a:t>NPM</a:t>
              </a:r>
              <a:endParaRPr sz="1600">
                <a:latin typeface="Arial" panose="020B0604020202020204" pitchFamily="34" charset="0"/>
              </a:endParaRPr>
            </a:p>
            <a:p>
              <a:r>
                <a:rPr sz="1600" err="1">
                  <a:latin typeface="Arial" panose="020B0604020202020204" pitchFamily="34" charset="0"/>
                </a:rPr>
                <a:t>Kode_Mtk</a:t>
              </a:r>
              <a:endParaRPr sz="1600">
                <a:latin typeface="Arial" panose="020B0604020202020204" pitchFamily="34" charset="0"/>
              </a:endParaRPr>
            </a:p>
            <a:p>
              <a:r>
                <a:rPr sz="1600">
                  <a:latin typeface="Arial" panose="020B0604020202020204" pitchFamily="34" charset="0"/>
                </a:rPr>
                <a:t>NILAI</a:t>
              </a:r>
              <a:endParaRPr sz="1600">
                <a:latin typeface="Arial" panose="020B0604020202020204" pitchFamily="34" charset="0"/>
              </a:endParaRPr>
            </a:p>
            <a:p>
              <a:pPr algn="ctr"/>
              <a:endParaRPr>
                <a:latin typeface="Arial" panose="020B0604020202020204" pitchFamily="34" charset="0"/>
              </a:endParaRPr>
            </a:p>
          </p:txBody>
        </p:sp>
        <p:sp>
          <p:nvSpPr>
            <p:cNvPr id="529418" name="Konektor Garis Lurus 529417"/>
            <p:cNvSpPr/>
            <p:nvPr/>
          </p:nvSpPr>
          <p:spPr>
            <a:xfrm>
              <a:off x="4169" y="2181"/>
              <a:ext cx="1005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19" name="Konektor Garis Lurus 529418"/>
            <p:cNvSpPr/>
            <p:nvPr/>
          </p:nvSpPr>
          <p:spPr>
            <a:xfrm>
              <a:off x="2903" y="1914"/>
              <a:ext cx="0" cy="299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0" name="Konektor Garis Lurus 529419"/>
            <p:cNvSpPr/>
            <p:nvPr/>
          </p:nvSpPr>
          <p:spPr>
            <a:xfrm flipH="1">
              <a:off x="1898" y="2213"/>
              <a:ext cx="1005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1" name="Konektor Garis Lurus 529420"/>
            <p:cNvSpPr/>
            <p:nvPr/>
          </p:nvSpPr>
          <p:spPr>
            <a:xfrm>
              <a:off x="3322" y="1914"/>
              <a:ext cx="0" cy="522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2" name="Konektor Garis Lurus 529421"/>
            <p:cNvSpPr/>
            <p:nvPr/>
          </p:nvSpPr>
          <p:spPr>
            <a:xfrm>
              <a:off x="3322" y="2433"/>
              <a:ext cx="838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3" name="Konektor Garis Lurus 529422"/>
            <p:cNvSpPr/>
            <p:nvPr/>
          </p:nvSpPr>
          <p:spPr>
            <a:xfrm flipH="1">
              <a:off x="3071" y="2774"/>
              <a:ext cx="1089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4" name="Konektor Garis Lurus 529423"/>
            <p:cNvSpPr/>
            <p:nvPr/>
          </p:nvSpPr>
          <p:spPr>
            <a:xfrm flipH="1">
              <a:off x="3061" y="2774"/>
              <a:ext cx="10" cy="429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5" name="Konektor Garis Lurus 529424"/>
            <p:cNvSpPr/>
            <p:nvPr/>
          </p:nvSpPr>
          <p:spPr>
            <a:xfrm flipH="1">
              <a:off x="3024" y="3115"/>
              <a:ext cx="84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6" name="Konektor Garis Lurus 529425"/>
            <p:cNvSpPr/>
            <p:nvPr/>
          </p:nvSpPr>
          <p:spPr>
            <a:xfrm>
              <a:off x="3238" y="1989"/>
              <a:ext cx="168" cy="0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7" name="Konektor Garis Lurus 529426"/>
            <p:cNvSpPr/>
            <p:nvPr/>
          </p:nvSpPr>
          <p:spPr>
            <a:xfrm>
              <a:off x="1982" y="2172"/>
              <a:ext cx="0" cy="74"/>
            </a:xfrm>
            <a:prstGeom prst="line">
              <a:avLst/>
            </a:prstGeom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28" name="Bentuk Bebas 529427"/>
            <p:cNvSpPr/>
            <p:nvPr/>
          </p:nvSpPr>
          <p:spPr>
            <a:xfrm>
              <a:off x="2810" y="1920"/>
              <a:ext cx="84" cy="74"/>
            </a:xfrm>
            <a:custGeom>
              <a:avLst/>
              <a:gdLst/>
              <a:ahLst/>
              <a:cxnLst/>
              <a:pathLst>
                <a:path w="360" h="360">
                  <a:moveTo>
                    <a:pt x="360" y="360"/>
                  </a:moveTo>
                  <a:cubicBezTo>
                    <a:pt x="300" y="300"/>
                    <a:pt x="240" y="240"/>
                    <a:pt x="180" y="180"/>
                  </a:cubicBezTo>
                  <a:cubicBezTo>
                    <a:pt x="120" y="120"/>
                    <a:pt x="60" y="60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29" name="Bentuk Bebas 529428"/>
            <p:cNvSpPr/>
            <p:nvPr/>
          </p:nvSpPr>
          <p:spPr>
            <a:xfrm>
              <a:off x="2912" y="1911"/>
              <a:ext cx="84" cy="75"/>
            </a:xfrm>
            <a:custGeom>
              <a:avLst/>
              <a:gdLst/>
              <a:ahLst/>
              <a:cxnLst/>
              <a:pathLst>
                <a:path w="180" h="180">
                  <a:moveTo>
                    <a:pt x="0" y="180"/>
                  </a:moveTo>
                  <a:cubicBezTo>
                    <a:pt x="75" y="105"/>
                    <a:pt x="150" y="30"/>
                    <a:pt x="180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0" name="Bentuk Bebas 529429"/>
            <p:cNvSpPr/>
            <p:nvPr/>
          </p:nvSpPr>
          <p:spPr>
            <a:xfrm>
              <a:off x="4011" y="2440"/>
              <a:ext cx="167" cy="75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0"/>
                  </a:moveTo>
                  <a:cubicBezTo>
                    <a:pt x="150" y="75"/>
                    <a:pt x="300" y="150"/>
                    <a:pt x="360" y="18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1" name="Bentuk Bebas 529430"/>
            <p:cNvSpPr/>
            <p:nvPr/>
          </p:nvSpPr>
          <p:spPr>
            <a:xfrm>
              <a:off x="4021" y="2780"/>
              <a:ext cx="167" cy="74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0"/>
                  </a:moveTo>
                  <a:cubicBezTo>
                    <a:pt x="150" y="75"/>
                    <a:pt x="300" y="150"/>
                    <a:pt x="360" y="18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2" name="Bentuk Bebas 529431"/>
            <p:cNvSpPr/>
            <p:nvPr/>
          </p:nvSpPr>
          <p:spPr>
            <a:xfrm>
              <a:off x="4011" y="2350"/>
              <a:ext cx="167" cy="75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180"/>
                  </a:moveTo>
                  <a:cubicBezTo>
                    <a:pt x="150" y="105"/>
                    <a:pt x="300" y="30"/>
                    <a:pt x="360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3" name="Bentuk Bebas 529432"/>
            <p:cNvSpPr/>
            <p:nvPr/>
          </p:nvSpPr>
          <p:spPr>
            <a:xfrm>
              <a:off x="3993" y="2699"/>
              <a:ext cx="167" cy="74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180"/>
                  </a:moveTo>
                  <a:cubicBezTo>
                    <a:pt x="150" y="105"/>
                    <a:pt x="300" y="30"/>
                    <a:pt x="360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4" name="Oval 529433"/>
            <p:cNvSpPr/>
            <p:nvPr/>
          </p:nvSpPr>
          <p:spPr>
            <a:xfrm>
              <a:off x="3908" y="2400"/>
              <a:ext cx="85" cy="75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5" name="Oval 529434"/>
            <p:cNvSpPr/>
            <p:nvPr/>
          </p:nvSpPr>
          <p:spPr>
            <a:xfrm>
              <a:off x="3936" y="2732"/>
              <a:ext cx="85" cy="75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6" name="Oval 529435"/>
            <p:cNvSpPr/>
            <p:nvPr/>
          </p:nvSpPr>
          <p:spPr>
            <a:xfrm>
              <a:off x="2866" y="1986"/>
              <a:ext cx="84" cy="75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7" name="Bentuk Bebas 529436"/>
            <p:cNvSpPr/>
            <p:nvPr/>
          </p:nvSpPr>
          <p:spPr>
            <a:xfrm>
              <a:off x="1239" y="2671"/>
              <a:ext cx="84" cy="74"/>
            </a:xfrm>
            <a:custGeom>
              <a:avLst/>
              <a:gdLst/>
              <a:ahLst/>
              <a:cxnLst/>
              <a:pathLst>
                <a:path w="360" h="360">
                  <a:moveTo>
                    <a:pt x="360" y="360"/>
                  </a:moveTo>
                  <a:cubicBezTo>
                    <a:pt x="300" y="300"/>
                    <a:pt x="240" y="240"/>
                    <a:pt x="180" y="180"/>
                  </a:cubicBezTo>
                  <a:cubicBezTo>
                    <a:pt x="120" y="120"/>
                    <a:pt x="60" y="60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8" name="Bentuk Bebas 529437"/>
            <p:cNvSpPr/>
            <p:nvPr/>
          </p:nvSpPr>
          <p:spPr>
            <a:xfrm>
              <a:off x="1341" y="2662"/>
              <a:ext cx="84" cy="75"/>
            </a:xfrm>
            <a:custGeom>
              <a:avLst/>
              <a:gdLst/>
              <a:ahLst/>
              <a:cxnLst/>
              <a:pathLst>
                <a:path w="180" h="180">
                  <a:moveTo>
                    <a:pt x="0" y="180"/>
                  </a:moveTo>
                  <a:cubicBezTo>
                    <a:pt x="75" y="105"/>
                    <a:pt x="150" y="30"/>
                    <a:pt x="180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39" name="Oval 529438"/>
            <p:cNvSpPr/>
            <p:nvPr/>
          </p:nvSpPr>
          <p:spPr>
            <a:xfrm>
              <a:off x="1295" y="2737"/>
              <a:ext cx="83" cy="75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40" name="Bentuk Bebas 529439"/>
            <p:cNvSpPr/>
            <p:nvPr/>
          </p:nvSpPr>
          <p:spPr>
            <a:xfrm>
              <a:off x="2416" y="3633"/>
              <a:ext cx="167" cy="75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0"/>
                  </a:moveTo>
                  <a:cubicBezTo>
                    <a:pt x="150" y="75"/>
                    <a:pt x="300" y="150"/>
                    <a:pt x="360" y="18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41" name="Bentuk Bebas 529440"/>
            <p:cNvSpPr/>
            <p:nvPr/>
          </p:nvSpPr>
          <p:spPr>
            <a:xfrm>
              <a:off x="2388" y="3552"/>
              <a:ext cx="167" cy="75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180"/>
                  </a:moveTo>
                  <a:cubicBezTo>
                    <a:pt x="150" y="105"/>
                    <a:pt x="300" y="30"/>
                    <a:pt x="360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42" name="Oval 529441"/>
            <p:cNvSpPr/>
            <p:nvPr/>
          </p:nvSpPr>
          <p:spPr>
            <a:xfrm>
              <a:off x="2331" y="3586"/>
              <a:ext cx="85" cy="74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tx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529443" name="Konektor Garis Lurus 529442"/>
            <p:cNvSpPr/>
            <p:nvPr/>
          </p:nvSpPr>
          <p:spPr>
            <a:xfrm flipH="1">
              <a:off x="1330" y="3621"/>
              <a:ext cx="122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9444" name="Konektor Garis Lurus 529443"/>
            <p:cNvSpPr/>
            <p:nvPr/>
          </p:nvSpPr>
          <p:spPr>
            <a:xfrm flipV="1">
              <a:off x="1330" y="2675"/>
              <a:ext cx="0" cy="94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0434" name="Persegi panjang 530433"/>
          <p:cNvSpPr/>
          <p:nvPr/>
        </p:nvSpPr>
        <p:spPr>
          <a:xfrm>
            <a:off x="2209800" y="685800"/>
            <a:ext cx="7772400" cy="28613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1800">
                <a:latin typeface="Arial" panose="020B0604020202020204" pitchFamily="34" charset="0"/>
              </a:rPr>
              <a:t>CREATE TABLE `</a:t>
            </a:r>
            <a:r>
              <a:rPr sz="1800" err="1">
                <a:latin typeface="Arial" panose="020B0604020202020204" pitchFamily="34" charset="0"/>
              </a:rPr>
              <a:t>Mahasiswa</a:t>
            </a:r>
            <a:r>
              <a:rPr sz="1800">
                <a:latin typeface="Arial" panose="020B0604020202020204" pitchFamily="34" charset="0"/>
              </a:rPr>
              <a:t>` (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`</a:t>
            </a:r>
            <a:r>
              <a:rPr sz="1800" err="1">
                <a:latin typeface="Arial" panose="020B0604020202020204" pitchFamily="34" charset="0"/>
              </a:rPr>
              <a:t>Npm</a:t>
            </a:r>
            <a:r>
              <a:rPr sz="1800">
                <a:latin typeface="Arial" panose="020B0604020202020204" pitchFamily="34" charset="0"/>
              </a:rPr>
              <a:t>` CHAR(15) NOT NULL,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`</a:t>
            </a:r>
            <a:r>
              <a:rPr sz="1800" err="1">
                <a:latin typeface="Arial" panose="020B0604020202020204" pitchFamily="34" charset="0"/>
              </a:rPr>
              <a:t>Nama_mhs</a:t>
            </a:r>
            <a:r>
              <a:rPr sz="1800">
                <a:latin typeface="Arial" panose="020B0604020202020204" pitchFamily="34" charset="0"/>
              </a:rPr>
              <a:t>` VARCHAR(100) NOT NULL,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`</a:t>
            </a:r>
            <a:r>
              <a:rPr sz="1800" err="1">
                <a:latin typeface="Arial" panose="020B0604020202020204" pitchFamily="34" charset="0"/>
              </a:rPr>
              <a:t>Kode_f</a:t>
            </a:r>
            <a:r>
              <a:rPr sz="1800">
                <a:latin typeface="Arial" panose="020B0604020202020204" pitchFamily="34" charset="0"/>
              </a:rPr>
              <a:t>` CHAR(3) NOT NULL,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`pin` char(8) not null,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PRIMARY KEY (`</a:t>
            </a:r>
            <a:r>
              <a:rPr sz="1800" err="1">
                <a:latin typeface="Arial" panose="020B0604020202020204" pitchFamily="34" charset="0"/>
              </a:rPr>
              <a:t>Npm</a:t>
            </a:r>
            <a:r>
              <a:rPr sz="1800">
                <a:latin typeface="Arial" panose="020B0604020202020204" pitchFamily="34" charset="0"/>
              </a:rPr>
              <a:t>`)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);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Alter table </a:t>
            </a:r>
            <a:r>
              <a:rPr sz="1800" err="1">
                <a:latin typeface="Arial" panose="020B0604020202020204" pitchFamily="34" charset="0"/>
              </a:rPr>
              <a:t>Mahasiswa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   add Foreign key (</a:t>
            </a:r>
            <a:r>
              <a:rPr sz="1800" err="1">
                <a:latin typeface="Arial" panose="020B0604020202020204" pitchFamily="34" charset="0"/>
              </a:rPr>
              <a:t>kode_f</a:t>
            </a:r>
            <a:r>
              <a:rPr sz="1800">
                <a:latin typeface="Arial" panose="020B0604020202020204" pitchFamily="34" charset="0"/>
              </a:rPr>
              <a:t>)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   References </a:t>
            </a:r>
            <a:r>
              <a:rPr sz="1800" err="1">
                <a:latin typeface="Arial" panose="020B0604020202020204" pitchFamily="34" charset="0"/>
              </a:rPr>
              <a:t>Fakultas</a:t>
            </a:r>
            <a:r>
              <a:rPr sz="1800">
                <a:latin typeface="Arial" panose="020B0604020202020204" pitchFamily="34" charset="0"/>
              </a:rPr>
              <a:t> (</a:t>
            </a:r>
            <a:r>
              <a:rPr sz="1800" err="1">
                <a:latin typeface="Arial" panose="020B0604020202020204" pitchFamily="34" charset="0"/>
              </a:rPr>
              <a:t>kode_f</a:t>
            </a:r>
            <a:r>
              <a:rPr sz="1800">
                <a:latin typeface="Arial" panose="020B0604020202020204" pitchFamily="34" charset="0"/>
              </a:rPr>
              <a:t>);</a:t>
            </a:r>
            <a:endParaRPr sz="1800">
              <a:latin typeface="Arial" panose="020B0604020202020204" pitchFamily="34" charset="0"/>
            </a:endParaRPr>
          </a:p>
        </p:txBody>
      </p:sp>
      <p:sp>
        <p:nvSpPr>
          <p:cNvPr id="530435" name="Persegi panjang 530434"/>
          <p:cNvSpPr/>
          <p:nvPr/>
        </p:nvSpPr>
        <p:spPr>
          <a:xfrm>
            <a:off x="2208213" y="4041775"/>
            <a:ext cx="7620000" cy="1476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1800">
                <a:latin typeface="Arial" panose="020B0604020202020204" pitchFamily="34" charset="0"/>
              </a:rPr>
              <a:t>CREATE TABLE `</a:t>
            </a:r>
            <a:r>
              <a:rPr sz="1800" err="1">
                <a:latin typeface="Arial" panose="020B0604020202020204" pitchFamily="34" charset="0"/>
              </a:rPr>
              <a:t>Fakultas</a:t>
            </a:r>
            <a:r>
              <a:rPr sz="1800">
                <a:latin typeface="Arial" panose="020B0604020202020204" pitchFamily="34" charset="0"/>
              </a:rPr>
              <a:t>` (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`</a:t>
            </a:r>
            <a:r>
              <a:rPr sz="1800" err="1">
                <a:latin typeface="Arial" panose="020B0604020202020204" pitchFamily="34" charset="0"/>
              </a:rPr>
              <a:t>Kode_f</a:t>
            </a:r>
            <a:r>
              <a:rPr sz="1800">
                <a:latin typeface="Arial" panose="020B0604020202020204" pitchFamily="34" charset="0"/>
              </a:rPr>
              <a:t>` CHAR(15) NOT NULL,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`</a:t>
            </a:r>
            <a:r>
              <a:rPr sz="1800" err="1">
                <a:latin typeface="Arial" panose="020B0604020202020204" pitchFamily="34" charset="0"/>
              </a:rPr>
              <a:t>Nama_F</a:t>
            </a:r>
            <a:r>
              <a:rPr sz="1800">
                <a:latin typeface="Arial" panose="020B0604020202020204" pitchFamily="34" charset="0"/>
              </a:rPr>
              <a:t>` VARCHAR(100) NOT NULL,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 PRIMARY KEY (`</a:t>
            </a:r>
            <a:r>
              <a:rPr sz="1800" err="1">
                <a:latin typeface="Arial" panose="020B0604020202020204" pitchFamily="34" charset="0"/>
              </a:rPr>
              <a:t>Kode_f</a:t>
            </a:r>
            <a:r>
              <a:rPr sz="1800">
                <a:latin typeface="Arial" panose="020B0604020202020204" pitchFamily="34" charset="0"/>
              </a:rPr>
              <a:t>`)</a:t>
            </a:r>
            <a:endParaRPr sz="1800">
              <a:latin typeface="Arial" panose="020B0604020202020204" pitchFamily="34" charset="0"/>
            </a:endParaRPr>
          </a:p>
          <a:p>
            <a:r>
              <a:rPr sz="1800">
                <a:latin typeface="Arial" panose="020B0604020202020204" pitchFamily="34" charset="0"/>
              </a:rPr>
              <a:t>); </a:t>
            </a:r>
            <a:endParaRPr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1458" name="Persegi panjang 531457"/>
          <p:cNvSpPr/>
          <p:nvPr/>
        </p:nvSpPr>
        <p:spPr>
          <a:xfrm>
            <a:off x="2133600" y="762000"/>
            <a:ext cx="4572000" cy="23069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CREATE TABLE `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matakuliah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 (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Kode_mtk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 CHAR(10) NOT NULL, 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Nama_mtk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 VARCHAR(100) NOT NULL, 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sks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 INT(2) NOT NULL, 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`semester` INT(2) NOT NULL, 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kode_f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 CHAR(3) NOT NULL,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PRIMARY KEY (`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Kode_mtk`,`kode_f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`)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) TYPE = MYISAM; 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31459" name="Persegi panjang 531458"/>
          <p:cNvSpPr/>
          <p:nvPr/>
        </p:nvSpPr>
        <p:spPr>
          <a:xfrm>
            <a:off x="2209800" y="3124200"/>
            <a:ext cx="4572000" cy="2030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drop table 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nilai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cascade constraints;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CREATE TABLE 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Nilai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Npm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CHAR(15) NOT NULL,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Kode_mtk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CHAR(10) NOT NULL,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NA CHAR(2) NULL, 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Primary Key (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npm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kode_mtk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31460" name="Persegi panjang 531459"/>
          <p:cNvSpPr/>
          <p:nvPr/>
        </p:nvSpPr>
        <p:spPr>
          <a:xfrm>
            <a:off x="6553200" y="762000"/>
            <a:ext cx="3505200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Alter table 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Matakuliah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  add Foreign key (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kode_f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  References 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Fakultas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kode_f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31461" name="Persegi panjang 531460"/>
          <p:cNvSpPr/>
          <p:nvPr/>
        </p:nvSpPr>
        <p:spPr>
          <a:xfrm>
            <a:off x="6096000" y="3136900"/>
            <a:ext cx="4191000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Alter table NILAI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  add Foreign key (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kode_mtk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  References 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Matakuliah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kode_mtk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  add Foreign key (NPM)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  References </a:t>
            </a:r>
            <a:r>
              <a:rPr sz="1800" err="1">
                <a:solidFill>
                  <a:srgbClr val="000000"/>
                </a:solidFill>
                <a:latin typeface="Arial" panose="020B0604020202020204" pitchFamily="34" charset="0"/>
              </a:rPr>
              <a:t>Mahasiswa</a:t>
            </a:r>
            <a:r>
              <a:rPr sz="1800">
                <a:solidFill>
                  <a:srgbClr val="000000"/>
                </a:solidFill>
                <a:latin typeface="Arial" panose="020B0604020202020204" pitchFamily="34" charset="0"/>
              </a:rPr>
              <a:t> (NPM);</a:t>
            </a:r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1050</Words>
  <Application>WPS Presentation</Application>
  <PresentationFormat>Widescreen</PresentationFormat>
  <Paragraphs>74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MS Mincho</vt:lpstr>
      <vt:lpstr>Arial Black</vt:lpstr>
      <vt:lpstr>Yu Gothic</vt:lpstr>
      <vt:lpstr>1_Gear Drives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7</dc:title>
  <dc:creator/>
  <cp:lastModifiedBy>donny</cp:lastModifiedBy>
  <cp:revision>1</cp:revision>
  <dcterms:created xsi:type="dcterms:W3CDTF">2021-04-19T19:49:11Z</dcterms:created>
  <dcterms:modified xsi:type="dcterms:W3CDTF">2021-04-19T19:49:14Z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1057-11.2.0.10101</vt:lpwstr>
  </property>
</Properties>
</file>